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59"/>
  </p:notesMasterIdLst>
  <p:sldIdLst>
    <p:sldId id="256" r:id="rId2"/>
    <p:sldId id="275" r:id="rId3"/>
    <p:sldId id="274" r:id="rId4"/>
    <p:sldId id="273" r:id="rId5"/>
    <p:sldId id="282" r:id="rId6"/>
    <p:sldId id="298" r:id="rId7"/>
    <p:sldId id="301" r:id="rId8"/>
    <p:sldId id="302" r:id="rId9"/>
    <p:sldId id="303" r:id="rId10"/>
    <p:sldId id="304" r:id="rId11"/>
    <p:sldId id="305" r:id="rId12"/>
    <p:sldId id="306" r:id="rId13"/>
    <p:sldId id="318" r:id="rId14"/>
    <p:sldId id="319" r:id="rId15"/>
    <p:sldId id="326" r:id="rId16"/>
    <p:sldId id="278" r:id="rId17"/>
    <p:sldId id="299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27" r:id="rId52"/>
    <p:sldId id="364" r:id="rId53"/>
    <p:sldId id="365" r:id="rId54"/>
    <p:sldId id="366" r:id="rId55"/>
    <p:sldId id="368" r:id="rId56"/>
    <p:sldId id="367" r:id="rId57"/>
    <p:sldId id="262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EB5B7"/>
    <a:srgbClr val="006600"/>
    <a:srgbClr val="996633"/>
    <a:srgbClr val="9A7200"/>
    <a:srgbClr val="CC99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8" autoAdjust="0"/>
    <p:restoredTop sz="95165" autoAdjust="0"/>
  </p:normalViewPr>
  <p:slideViewPr>
    <p:cSldViewPr showGuides="1">
      <p:cViewPr varScale="1">
        <p:scale>
          <a:sx n="82" d="100"/>
          <a:sy n="82" d="100"/>
        </p:scale>
        <p:origin x="108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55495-8837-4B60-B61B-A3B8D2D9AF31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C199-C101-471B-ABB5-9C7443F8F4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1C199-C101-471B-ABB5-9C7443F8F4A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15EAB53-327E-4220-A7C8-79A6407182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B4A5476-CA43-47FE-BA67-73FA2851AFC8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447800"/>
            <a:ext cx="2057400" cy="4876800"/>
          </a:xfrm>
        </p:spPr>
        <p:txBody>
          <a:bodyPr vert="eaVert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6019800" cy="4876800"/>
          </a:xfrm>
        </p:spPr>
        <p:txBody>
          <a:bodyPr vert="eaVert"/>
          <a:lstStyle>
            <a:lvl1pPr algn="just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DC5CE5-D93D-42E1-A365-D1BB034BB8AD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4F63AB-74FF-4D4D-9C96-7E67E70BF8FF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 anchorCtr="0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F88ED3-DC84-4DB0-B233-29AE8689A18E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D79D017-4D2B-4917-98EC-EFDC1350D1A8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F7F60C-663B-45B5-8BAA-0CD5F56CC8F6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9BD403-5F74-427A-8423-78614D45D9C1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445B6F-8FF7-4085-BE97-4B03885D15AA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447800"/>
            <a:ext cx="2949575" cy="1295400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1447800"/>
            <a:ext cx="4629150" cy="4413250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A644C7-8C57-4BC2-BD31-5EE7CB8540FD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523999"/>
            <a:ext cx="2949575" cy="1209675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524000"/>
            <a:ext cx="4629150" cy="4337050"/>
          </a:xfrm>
        </p:spPr>
        <p:txBody>
          <a:bodyPr/>
          <a:lstStyle>
            <a:lvl1pPr marL="0" indent="0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64E658-6E24-430E-B2BE-9BADE501346F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06FFC55-A7E0-43C6-B48A-D297196E04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rgbClr val="99663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#hinh5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03914"/>
            <a:ext cx="8077200" cy="1470025"/>
          </a:xfrm>
        </p:spPr>
        <p:txBody>
          <a:bodyPr/>
          <a:lstStyle/>
          <a:p>
            <a:pPr indent="-635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 tài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MÔ HÌNH­­ MÁY HỌC ĐỂ DỰ ĐOÁN SỐ LƯỢNG XE ĐẠP ĐƯỢC THUÊ	</a:t>
            </a:r>
            <a:b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3288078" y="152400"/>
            <a:ext cx="346280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 Ứng Dụng</a:t>
            </a:r>
          </a:p>
          <a:p>
            <a:pPr algn="ctr"/>
            <a:r>
              <a:rPr lang="en-US" sz="2600" b="1" cap="none" spc="0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nhóm: 6 (H01)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96" y="5912963"/>
            <a:ext cx="4794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Hậu Giang,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04 năm 2024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4186460"/>
            <a:ext cx="26151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hiện: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Hồng Tuấn Phát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Lê Thị Tiến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Quốc Việt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Trương Huỳnh Tú Như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0196" y="5406618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Huỳnh Gia Khương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9</a:t>
            </a:fld>
            <a:endParaRPr lang="en-US" altLang="en-US"/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35091"/>
            <a:ext cx="396240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3600" y="6026119"/>
            <a:ext cx="53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10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14600" y="57348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group of graphs showing different types of data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924800" cy="3813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11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71800" y="5771299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/>
          </a:p>
        </p:txBody>
      </p:sp>
      <p:pic>
        <p:nvPicPr>
          <p:cNvPr id="5" name="Picture 4" descr="A graph of different types of data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8" y="1503972"/>
            <a:ext cx="7147244" cy="4001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12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1891" y="5943600"/>
            <a:ext cx="601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3854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6041509"/>
            <a:ext cx="5943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899636"/>
            <a:ext cx="8001000" cy="4024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2218444"/>
            <a:ext cx="8077200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hương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 bwMode="auto">
          <a:xfrm>
            <a:off x="1828800" y="228600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9966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/>
              <a:t>4. Cấu hình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t>15</a:t>
            </a:fld>
            <a:endParaRPr lang="en-US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71600" y="2133600"/>
          <a:ext cx="6934200" cy="3863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i3-8145U 2.10Ghz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6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 512GB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UHD Graphics 620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t>16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981200"/>
            <a:ext cx="8534400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bước huấn luyện đầu tiên: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1: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 tất cả thư viện cần thiết.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28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3124200"/>
            <a:ext cx="48768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2: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 file BikeSharingDemand.csv và in ra các thông tin cần thiết.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17</a:t>
            </a:fld>
            <a:endParaRPr lang="en-US" alt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490" y="2971800"/>
            <a:ext cx="6931820" cy="256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3: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18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631" y="2743200"/>
            <a:ext cx="6662737" cy="3053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512445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/>
              <a:t>Mô tả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2. Ý nghĩa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3. Phân tích dữ liệu và lựa chọn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4. Cấu hình máy tính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5. Huấn luyện và kết quả thực nghiệm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6. Đánh giá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7. Kết luận và hướng phát triển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train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 1/3. Thực hiện bước 4 nếu chia theo Hold-out.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19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15640" y="2819400"/>
            <a:ext cx="6512719" cy="3483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K-fold. Thực hiện bước 5 nếu chia theo K-fold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20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8743" y="2622231"/>
            <a:ext cx="6386513" cy="3267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21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2438400"/>
            <a:ext cx="6729413" cy="2944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99" y="5566221"/>
            <a:ext cx="6019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76494"/>
            <a:ext cx="8077200" cy="515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9700" y="2518809"/>
            <a:ext cx="632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algn="ctr">
              <a:spcAft>
                <a:spcPts val="1000"/>
              </a:spcAft>
              <a:tabLst>
                <a:tab pos="571500" algn="l"/>
              </a:tabLs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3" y="3151381"/>
            <a:ext cx="8021294" cy="12606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1724" y="444353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4" y="5040579"/>
            <a:ext cx="4114800" cy="8627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09400" y="5943600"/>
            <a:ext cx="6296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91" y="1676400"/>
            <a:ext cx="6791720" cy="4373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9351" y="611256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24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552576"/>
            <a:ext cx="5706091" cy="944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4999" y="2622521"/>
            <a:ext cx="5867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3109914"/>
            <a:ext cx="5867401" cy="3043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7926" y="6151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286" y="1712444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25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7" y="2386316"/>
            <a:ext cx="6491288" cy="2869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429425"/>
            <a:ext cx="667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47" y="1981200"/>
            <a:ext cx="7672906" cy="944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2925763"/>
            <a:ext cx="594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0" y="3379973"/>
            <a:ext cx="7391400" cy="13738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47836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162300" y="5263497"/>
            <a:ext cx="2819400" cy="9626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6181725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27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76400"/>
            <a:ext cx="6782747" cy="4286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96324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764" y="1552545"/>
            <a:ext cx="5767533" cy="754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6425" y="2307434"/>
            <a:ext cx="556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 Regression với nghi thức K-fold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7544"/>
            <a:ext cx="6572250" cy="3424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1725" y="61324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1. Mô tả dữ liệu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300" y="1833562"/>
            <a:ext cx="8153400" cy="43926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</a:t>
            </a:r>
            <a:r>
              <a:rPr lang="en-US" sz="2000"/>
              <a:t> </a:t>
            </a:r>
            <a:r>
              <a:rPr lang="en-US" sz="2000" err="1"/>
              <a:t>thập</a:t>
            </a:r>
            <a:r>
              <a:rPr lang="en-US" sz="2000"/>
              <a:t> </a:t>
            </a:r>
            <a:r>
              <a:rPr lang="en-US" sz="2000" err="1"/>
              <a:t>từ</a:t>
            </a:r>
            <a:r>
              <a:rPr lang="en-US" sz="2000"/>
              <a:t> Kaggle,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dữ</a:t>
            </a:r>
            <a:r>
              <a:rPr lang="en-US" sz="2000"/>
              <a:t> </a:t>
            </a:r>
            <a:r>
              <a:rPr lang="en-US" sz="2000" err="1"/>
              <a:t>liệu</a:t>
            </a:r>
            <a:r>
              <a:rPr lang="en-US" sz="2000"/>
              <a:t> Bike Sharing Demand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những</a:t>
            </a:r>
            <a:r>
              <a:rPr lang="en-US" sz="2000"/>
              <a:t> </a:t>
            </a:r>
            <a:r>
              <a:rPr lang="en-US" sz="2000" err="1"/>
              <a:t>cuộc</a:t>
            </a:r>
            <a:r>
              <a:rPr lang="en-US" sz="2000"/>
              <a:t> </a:t>
            </a:r>
            <a:r>
              <a:rPr lang="en-US" sz="2000" err="1"/>
              <a:t>thi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Kaggle </a:t>
            </a:r>
            <a:r>
              <a:rPr lang="en-US" sz="2000" err="1"/>
              <a:t>diễn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</a:t>
            </a:r>
            <a:r>
              <a:rPr lang="en-US" sz="2000" err="1"/>
              <a:t>năm</a:t>
            </a:r>
            <a:r>
              <a:rPr lang="en-US" sz="2000"/>
              <a:t> 2015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câu</a:t>
            </a:r>
            <a:r>
              <a:rPr lang="en-US" sz="2000"/>
              <a:t> </a:t>
            </a:r>
            <a:r>
              <a:rPr lang="en-US" sz="2000" err="1"/>
              <a:t>hỏi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đặt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: </a:t>
            </a:r>
            <a:r>
              <a:rPr lang="en-US" sz="2000" err="1"/>
              <a:t>Dựa</a:t>
            </a:r>
            <a:r>
              <a:rPr lang="en-US" sz="2000"/>
              <a:t> </a:t>
            </a:r>
            <a:r>
              <a:rPr lang="en-US" sz="2000" err="1"/>
              <a:t>vào</a:t>
            </a:r>
            <a:r>
              <a:rPr lang="en-US" sz="2000"/>
              <a:t> data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một</a:t>
            </a:r>
            <a:r>
              <a:rPr lang="en-US" sz="2000"/>
              <a:t> </a:t>
            </a:r>
            <a:r>
              <a:rPr lang="en-US" sz="2000" err="1"/>
              <a:t>hãng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ở Washington D.C,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tham</a:t>
            </a:r>
            <a:r>
              <a:rPr lang="en-US" sz="2000"/>
              <a:t> </a:t>
            </a:r>
            <a:r>
              <a:rPr lang="en-US" sz="2000" err="1"/>
              <a:t>gia</a:t>
            </a:r>
            <a:r>
              <a:rPr lang="en-US" sz="2000"/>
              <a:t> </a:t>
            </a:r>
            <a:r>
              <a:rPr lang="en-US" sz="2000" err="1"/>
              <a:t>cần</a:t>
            </a:r>
            <a:r>
              <a:rPr lang="en-US" sz="2000"/>
              <a:t> </a:t>
            </a:r>
            <a:r>
              <a:rPr lang="en-US" sz="2000" err="1"/>
              <a:t>phải</a:t>
            </a:r>
            <a:r>
              <a:rPr lang="en-US" sz="2000"/>
              <a:t> </a:t>
            </a:r>
            <a:r>
              <a:rPr lang="en-US" sz="2000" err="1"/>
              <a:t>dự</a:t>
            </a:r>
            <a:r>
              <a:rPr lang="en-US" sz="2000"/>
              <a:t> </a:t>
            </a: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số</a:t>
            </a:r>
            <a:r>
              <a:rPr lang="en-US" sz="2000"/>
              <a:t> </a:t>
            </a:r>
            <a:r>
              <a:rPr lang="en-US" sz="2000" err="1"/>
              <a:t>lượng</a:t>
            </a:r>
            <a:r>
              <a:rPr lang="en-US" sz="2000"/>
              <a:t> </a:t>
            </a:r>
            <a:r>
              <a:rPr lang="en-US" sz="2000" err="1"/>
              <a:t>xe</a:t>
            </a:r>
            <a:r>
              <a:rPr lang="en-US" sz="2000"/>
              <a:t> </a:t>
            </a:r>
            <a:r>
              <a:rPr lang="en-US" sz="2000" err="1"/>
              <a:t>đạp</a:t>
            </a:r>
            <a:r>
              <a:rPr lang="en-US" sz="2000"/>
              <a:t> </a:t>
            </a:r>
            <a:r>
              <a:rPr lang="en-US" sz="2000" err="1"/>
              <a:t>sẽ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thuê</a:t>
            </a:r>
            <a:r>
              <a:rPr lang="en-US" sz="200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⁺"/>
            </a:pPr>
            <a:endParaRPr lang="en-US" sz="18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000">
              <a:solidFill>
                <a:schemeClr val="accent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90555"/>
            <a:ext cx="8153400" cy="192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168718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29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38400"/>
            <a:ext cx="6115050" cy="3218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5950" y="5729268"/>
            <a:ext cx="6362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30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73" y="1733490"/>
            <a:ext cx="7577653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2552036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599" y="3037998"/>
            <a:ext cx="7086600" cy="1661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9273" y="4700533"/>
            <a:ext cx="579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5241666"/>
            <a:ext cx="2714625" cy="8422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7273" y="6103084"/>
            <a:ext cx="7315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31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65" y="1905000"/>
            <a:ext cx="6753070" cy="3929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6976" y="585684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5113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7504" y="6175315"/>
            <a:ext cx="5204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16" y="1533367"/>
            <a:ext cx="5634356" cy="764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2306318"/>
            <a:ext cx="647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180" y="2752749"/>
            <a:ext cx="5992495" cy="3173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60261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34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39778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6189311"/>
            <a:ext cx="4914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35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2200751"/>
            <a:ext cx="6672263" cy="355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2098" y="5868930"/>
            <a:ext cx="632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88" y="1735335"/>
            <a:ext cx="7391400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2637872"/>
            <a:ext cx="598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4784416"/>
            <a:ext cx="6288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3088" y="6139094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336978"/>
            <a:ext cx="4163006" cy="714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6" y="3303757"/>
            <a:ext cx="8621328" cy="1448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37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649" y="1676400"/>
            <a:ext cx="6994701" cy="4081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58073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06538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916" y="6226175"/>
            <a:ext cx="5286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 Ý nghĩa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3433"/>
            <a:ext cx="8229600" cy="46635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err="1"/>
              <a:t>Từ</a:t>
            </a:r>
            <a:r>
              <a:rPr lang="en-US" sz="2800"/>
              <a:t> </a:t>
            </a:r>
            <a:r>
              <a:rPr lang="en-US" sz="2800" err="1"/>
              <a:t>việc</a:t>
            </a:r>
            <a:r>
              <a:rPr lang="en-US" sz="2800"/>
              <a:t> </a:t>
            </a:r>
            <a:r>
              <a:rPr lang="en-US" sz="2800" err="1"/>
              <a:t>phân</a:t>
            </a:r>
            <a:r>
              <a:rPr lang="en-US" sz="2800"/>
              <a:t> </a:t>
            </a:r>
            <a:r>
              <a:rPr lang="en-US" sz="2800" err="1"/>
              <a:t>tích</a:t>
            </a:r>
            <a:r>
              <a:rPr lang="en-US" sz="2800"/>
              <a:t> </a:t>
            </a: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như</a:t>
            </a:r>
            <a:r>
              <a:rPr lang="en-US" sz="2800"/>
              <a:t> </a:t>
            </a:r>
            <a:r>
              <a:rPr lang="en-US" sz="2800" i="1"/>
              <a:t>datetime, season, holiday, </a:t>
            </a:r>
            <a:r>
              <a:rPr lang="en-US" sz="2800" i="1" err="1"/>
              <a:t>workingday</a:t>
            </a:r>
            <a:r>
              <a:rPr lang="en-US" sz="2800" i="1"/>
              <a:t>, weather, temp, </a:t>
            </a:r>
            <a:r>
              <a:rPr lang="en-US" sz="2800" i="1" err="1"/>
              <a:t>atemp</a:t>
            </a:r>
            <a:r>
              <a:rPr lang="en-US" sz="2800" i="1"/>
              <a:t>, humidity, casual, registered </a:t>
            </a:r>
            <a:r>
              <a:rPr lang="en-US" sz="2800" err="1"/>
              <a:t>để</a:t>
            </a:r>
            <a:r>
              <a:rPr lang="en-US" sz="2800"/>
              <a:t> </a:t>
            </a:r>
            <a:r>
              <a:rPr lang="en-US" sz="2800" err="1"/>
              <a:t>dự</a:t>
            </a:r>
            <a:r>
              <a:rPr lang="en-US" sz="2800"/>
              <a:t> </a:t>
            </a:r>
            <a:r>
              <a:rPr lang="en-US" sz="2800" err="1"/>
              <a:t>đoán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lượng</a:t>
            </a:r>
            <a:r>
              <a:rPr lang="en-US" sz="2800"/>
              <a:t> </a:t>
            </a:r>
            <a:r>
              <a:rPr lang="en-US" sz="2800" err="1"/>
              <a:t>xe</a:t>
            </a:r>
            <a:r>
              <a:rPr lang="en-US" sz="2800"/>
              <a:t> </a:t>
            </a:r>
            <a:r>
              <a:rPr lang="en-US" sz="2800" err="1"/>
              <a:t>đạp</a:t>
            </a:r>
            <a:r>
              <a:rPr lang="en-US" sz="2800"/>
              <a:t> </a:t>
            </a:r>
            <a:r>
              <a:rPr lang="en-US" sz="2800" err="1"/>
              <a:t>được</a:t>
            </a:r>
            <a:r>
              <a:rPr lang="en-US" sz="2800"/>
              <a:t> </a:t>
            </a:r>
            <a:r>
              <a:rPr lang="en-US" sz="2800" err="1"/>
              <a:t>thuê</a:t>
            </a:r>
            <a:r>
              <a:rPr lang="en-US" sz="2800"/>
              <a:t> ở </a:t>
            </a:r>
            <a:r>
              <a:rPr lang="en-US" sz="2800" err="1"/>
              <a:t>cột</a:t>
            </a:r>
            <a:r>
              <a:rPr lang="en-US" sz="2800"/>
              <a:t> </a:t>
            </a:r>
            <a:r>
              <a:rPr lang="en-US" sz="2800" err="1"/>
              <a:t>thuộc</a:t>
            </a:r>
            <a:r>
              <a:rPr lang="en-US" sz="2800"/>
              <a:t> </a:t>
            </a:r>
            <a:r>
              <a:rPr lang="en-US" sz="2800" err="1"/>
              <a:t>tính</a:t>
            </a:r>
            <a:r>
              <a:rPr lang="en-US" sz="2800"/>
              <a:t> </a:t>
            </a:r>
            <a:r>
              <a:rPr lang="en-US" sz="2800" err="1"/>
              <a:t>mục</a:t>
            </a:r>
            <a:r>
              <a:rPr lang="en-US" sz="2800"/>
              <a:t> </a:t>
            </a:r>
            <a:r>
              <a:rPr lang="en-US" sz="2800" err="1"/>
              <a:t>tiêu</a:t>
            </a:r>
            <a:r>
              <a:rPr lang="en-US" sz="2800"/>
              <a:t> </a:t>
            </a:r>
            <a:r>
              <a:rPr lang="en-US" sz="2800" err="1"/>
              <a:t>là</a:t>
            </a:r>
            <a:r>
              <a:rPr lang="en-US" sz="2800"/>
              <a:t> count.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" y="4578703"/>
            <a:ext cx="8229600" cy="192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39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9353" y="2423727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81175" y="2816151"/>
            <a:ext cx="5848350" cy="335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4600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68" y="1398787"/>
            <a:ext cx="6210532" cy="967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40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16063"/>
            <a:ext cx="6142591" cy="469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6191250"/>
            <a:ext cx="533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41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543" y="2667000"/>
            <a:ext cx="6538913" cy="2905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399" y="5699095"/>
            <a:ext cx="883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KneighborsRegressor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42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892" y="1451801"/>
            <a:ext cx="4072198" cy="82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3910" y="2226116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08108" y="2635066"/>
            <a:ext cx="5023803" cy="3498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89514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43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44" y="1502229"/>
            <a:ext cx="4953309" cy="10692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2593216"/>
            <a:ext cx="6019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72797" y="2969681"/>
            <a:ext cx="5836605" cy="3115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099" y="61030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44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38287" y="2602865"/>
            <a:ext cx="6762750" cy="2752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075" y="5429190"/>
            <a:ext cx="8639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BaggingRegressor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45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629" y="1498217"/>
            <a:ext cx="4176945" cy="1059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299" y="2570797"/>
            <a:ext cx="5753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44728" y="2983799"/>
            <a:ext cx="4902241" cy="3188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102" y="6172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46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09712"/>
            <a:ext cx="5129503" cy="831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2362232"/>
            <a:ext cx="563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46380" y="2762342"/>
            <a:ext cx="5867400" cy="3122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4080" y="58848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47</a:t>
            </a:fld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635885"/>
            <a:ext cx="6877050" cy="2964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5725" y="5713224"/>
            <a:ext cx="9191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48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619" y="1483796"/>
            <a:ext cx="4248413" cy="845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2325697"/>
            <a:ext cx="769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17844" y="2761491"/>
            <a:ext cx="5355962" cy="3429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826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76400"/>
            <a:ext cx="8496300" cy="533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</a:t>
            </a:fld>
            <a:endParaRPr lang="en-US" altLang="en-US"/>
          </a:p>
        </p:txBody>
      </p:sp>
      <p:graphicFrame>
        <p:nvGraphicFramePr>
          <p:cNvPr id="5" name="Table 6"/>
          <p:cNvGraphicFramePr>
            <a:graphicFrameLocks noGrp="1"/>
          </p:cNvGraphicFramePr>
          <p:nvPr/>
        </p:nvGraphicFramePr>
        <p:xfrm>
          <a:off x="419100" y="2404745"/>
          <a:ext cx="83058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đặc trưng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dịnh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%m/%d/%Y %H:%M:%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hS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season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biết có phải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lễ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hay 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workingday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gồm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lễ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atemp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đối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49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53" y="1447800"/>
            <a:ext cx="4958093" cy="944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399" y="242835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0" y="2828468"/>
            <a:ext cx="5925504" cy="2990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581864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 b="1"/>
              <a:t>6. Đánh giá mô hình </a:t>
            </a:r>
            <a:br>
              <a:rPr lang="en-US" sz="2800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endParaRPr 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2133600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Hold-out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2/3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1/3. </a:t>
            </a:r>
            <a:endParaRPr 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87910"/>
              </p:ext>
            </p:extLst>
          </p:nvPr>
        </p:nvGraphicFramePr>
        <p:xfrm>
          <a:off x="914399" y="2924502"/>
          <a:ext cx="7315201" cy="3033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5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12031.71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19820.64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140.79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2768.01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1679.90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12251.95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19850.00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140.89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1836.58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937"/>
            <a:ext cx="7772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K-fold chia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51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88565"/>
              </p:ext>
            </p:extLst>
          </p:nvPr>
        </p:nvGraphicFramePr>
        <p:xfrm>
          <a:off x="952500" y="2743200"/>
          <a:ext cx="7239000" cy="3150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11310.67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20083.26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2680.10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1592.16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11456.64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106.98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20088.30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1837.31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106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endParaRPr lang="en-US" sz="2800" b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Sau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chênh lệch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hay K-fold.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chênh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.  </a:t>
            </a:r>
            <a:endParaRPr lang="en-US" sz="24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52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3887093"/>
            <a:ext cx="8305800" cy="261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K-fold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Hold-out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Bagging </a:t>
            </a:r>
            <a:r>
              <a:rPr lang="en-US" sz="240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DecisionTreeRegressor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821657"/>
            <a:ext cx="8229600" cy="4691062"/>
          </a:xfrm>
        </p:spPr>
        <p:txBody>
          <a:bodyPr/>
          <a:lstStyle/>
          <a:p>
            <a:pPr indent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err="1"/>
              <a:t>Kết</a:t>
            </a:r>
            <a:r>
              <a:rPr lang="en-US" b="1"/>
              <a:t> </a:t>
            </a:r>
            <a:r>
              <a:rPr lang="en-US" b="1" err="1"/>
              <a:t>luận</a:t>
            </a:r>
            <a:r>
              <a:rPr lang="en-US" b="1"/>
              <a:t>: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tốt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</a:t>
            </a:r>
            <a:r>
              <a:rPr lang="en-US" err="1"/>
              <a:t>tôi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chạy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RandomForestRegressor</a:t>
            </a:r>
            <a:r>
              <a:rPr lang="en-US"/>
              <a:t> với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MSE </a:t>
            </a:r>
            <a:r>
              <a:rPr lang="en-US" err="1"/>
              <a:t>là</a:t>
            </a:r>
            <a:r>
              <a:rPr lang="en-US"/>
              <a:t> 1592.16 còn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RMSE </a:t>
            </a:r>
            <a:r>
              <a:rPr lang="en-US" err="1"/>
              <a:t>là</a:t>
            </a:r>
            <a:r>
              <a:rPr lang="en-US"/>
              <a:t> 39.87.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7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luận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hướng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phát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triển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54</a:t>
            </a:fld>
            <a:endParaRPr lang="en-US" altLang="en-US"/>
          </a:p>
        </p:txBody>
      </p:sp>
      <p:pic>
        <p:nvPicPr>
          <p:cNvPr id="5" name="Content Placeholder 4" descr="A screenshot of a data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38225"/>
            <a:ext cx="7413443" cy="4364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943600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 quả áp dụng mô hình RandomForestRegressor vào tập dữ liệu thực tế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7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Kết luận và hướng phát triển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399"/>
            <a:ext cx="8229600" cy="5280025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b="1" err="1"/>
              <a:t>Hướng</a:t>
            </a:r>
            <a:r>
              <a:rPr lang="en-US" sz="2400" b="1"/>
              <a:t> </a:t>
            </a:r>
            <a:r>
              <a:rPr lang="en-US" sz="2400" b="1" err="1"/>
              <a:t>phát</a:t>
            </a:r>
            <a:r>
              <a:rPr lang="en-US" sz="2400" b="1"/>
              <a:t> </a:t>
            </a:r>
            <a:r>
              <a:rPr lang="en-US" sz="2400" b="1" err="1"/>
              <a:t>triển</a:t>
            </a:r>
            <a:r>
              <a:rPr lang="en-US" sz="2400" b="1"/>
              <a:t>: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Thu </a:t>
            </a:r>
            <a:r>
              <a:rPr lang="en-US" sz="2400" err="1"/>
              <a:t>thập</a:t>
            </a:r>
            <a:r>
              <a:rPr lang="en-US" sz="2400"/>
              <a:t> </a:t>
            </a:r>
            <a:r>
              <a:rPr lang="en-US" sz="2400" err="1"/>
              <a:t>thêm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cách</a:t>
            </a:r>
            <a:r>
              <a:rPr lang="en-US" sz="2400"/>
              <a:t> </a:t>
            </a:r>
            <a:r>
              <a:rPr lang="en-US" sz="2400" err="1"/>
              <a:t>tiền</a:t>
            </a:r>
            <a:r>
              <a:rPr lang="en-US" sz="2400"/>
              <a:t> </a:t>
            </a:r>
            <a:r>
              <a:rPr lang="en-US" sz="2400" err="1"/>
              <a:t>xử</a:t>
            </a:r>
            <a:r>
              <a:rPr lang="en-US" sz="2400"/>
              <a:t> </a:t>
            </a:r>
            <a:r>
              <a:rPr lang="en-US" sz="2400" err="1"/>
              <a:t>lý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Tìm</a:t>
            </a:r>
            <a:r>
              <a:rPr lang="en-US" sz="2400"/>
              <a:t> </a:t>
            </a:r>
            <a:r>
              <a:rPr lang="en-US" sz="2400" err="1"/>
              <a:t>ra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giải</a:t>
            </a:r>
            <a:r>
              <a:rPr lang="en-US" sz="2400"/>
              <a:t> </a:t>
            </a:r>
            <a:r>
              <a:rPr lang="en-US" sz="2400" err="1"/>
              <a:t>thuật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hoặc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tốt</a:t>
            </a:r>
            <a:r>
              <a:rPr lang="en-US" sz="2400"/>
              <a:t> </a:t>
            </a:r>
            <a:r>
              <a:rPr lang="en-US" sz="2400" err="1"/>
              <a:t>hơn</a:t>
            </a:r>
            <a:r>
              <a:rPr lang="en-US" sz="2400"/>
              <a:t> </a:t>
            </a:r>
            <a:r>
              <a:rPr lang="en-US" sz="2400" err="1"/>
              <a:t>tham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hiện</a:t>
            </a:r>
            <a:r>
              <a:rPr lang="en-US" sz="2400"/>
              <a:t> </a:t>
            </a:r>
            <a:r>
              <a:rPr lang="en-US" sz="2400" err="1"/>
              <a:t>tại</a:t>
            </a:r>
            <a:endParaRPr lang="en-US" sz="2400"/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/>
              <a:t>-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thể</a:t>
            </a:r>
            <a:r>
              <a:rPr lang="en-US" sz="2400"/>
              <a:t> </a:t>
            </a:r>
            <a:r>
              <a:rPr lang="en-US" sz="2400" err="1"/>
              <a:t>hướng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đề</a:t>
            </a:r>
            <a:r>
              <a:rPr lang="en-US" sz="2400"/>
              <a:t> </a:t>
            </a:r>
            <a:r>
              <a:rPr lang="en-US" sz="2400" err="1"/>
              <a:t>tài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như</a:t>
            </a:r>
            <a:r>
              <a:rPr lang="en-US" sz="2400"/>
              <a:t>: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ảnh</a:t>
            </a:r>
            <a:r>
              <a:rPr lang="en-US" sz="2400"/>
              <a:t> </a:t>
            </a:r>
            <a:r>
              <a:rPr lang="en-US" sz="2400" err="1"/>
              <a:t>hưởng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tiết</a:t>
            </a:r>
            <a:r>
              <a:rPr lang="en-US" sz="2400"/>
              <a:t> </a:t>
            </a:r>
            <a:r>
              <a:rPr lang="en-US" sz="2400" err="1"/>
              <a:t>đến</a:t>
            </a:r>
            <a:r>
              <a:rPr lang="en-US" sz="2400"/>
              <a:t> </a:t>
            </a:r>
            <a:r>
              <a:rPr lang="en-US" sz="2400" err="1"/>
              <a:t>việc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,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hành</a:t>
            </a:r>
            <a:r>
              <a:rPr lang="en-US" sz="2400"/>
              <a:t> vi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nhóm</a:t>
            </a:r>
            <a:r>
              <a:rPr lang="en-US" sz="2400"/>
              <a:t> </a:t>
            </a:r>
            <a:r>
              <a:rPr lang="en-US" sz="2400" err="1"/>
              <a:t>khách</a:t>
            </a:r>
            <a:r>
              <a:rPr lang="en-US" sz="2400"/>
              <a:t> </a:t>
            </a:r>
            <a:r>
              <a:rPr lang="en-US" sz="2400" err="1"/>
              <a:t>hàng</a:t>
            </a:r>
            <a:r>
              <a:rPr lang="en-US" sz="2400"/>
              <a:t> </a:t>
            </a:r>
            <a:r>
              <a:rPr lang="en-US" sz="2400" err="1"/>
              <a:t>khác</a:t>
            </a:r>
            <a:r>
              <a:rPr lang="en-US" sz="2400"/>
              <a:t> </a:t>
            </a:r>
            <a:r>
              <a:rPr lang="en-US" sz="2400" err="1"/>
              <a:t>nhau</a:t>
            </a:r>
            <a:r>
              <a:rPr lang="en-US" sz="2400"/>
              <a:t>, So </a:t>
            </a:r>
            <a:r>
              <a:rPr lang="en-US" sz="2400" err="1"/>
              <a:t>sánh</a:t>
            </a:r>
            <a:r>
              <a:rPr lang="en-US" sz="2400"/>
              <a:t> </a:t>
            </a:r>
            <a:r>
              <a:rPr lang="en-US" sz="2400" err="1"/>
              <a:t>lượng</a:t>
            </a:r>
            <a:r>
              <a:rPr lang="en-US" sz="2400"/>
              <a:t> </a:t>
            </a:r>
            <a:r>
              <a:rPr lang="en-US" sz="2400" err="1"/>
              <a:t>xe</a:t>
            </a:r>
            <a:r>
              <a:rPr lang="en-US" sz="2400"/>
              <a:t> </a:t>
            </a:r>
            <a:r>
              <a:rPr lang="en-US" sz="2400" err="1"/>
              <a:t>thuê</a:t>
            </a:r>
            <a:r>
              <a:rPr lang="en-US" sz="2400"/>
              <a:t> </a:t>
            </a:r>
            <a:r>
              <a:rPr lang="en-US" sz="2400" err="1"/>
              <a:t>giữa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mùa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kiện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biệt</a:t>
            </a:r>
            <a:r>
              <a:rPr lang="en-US" sz="2400"/>
              <a:t> (</a:t>
            </a:r>
            <a:r>
              <a:rPr lang="en-US" sz="2400" err="1"/>
              <a:t>ngày</a:t>
            </a:r>
            <a:r>
              <a:rPr lang="en-US" sz="2400"/>
              <a:t> </a:t>
            </a:r>
            <a:r>
              <a:rPr lang="en-US" sz="2400" err="1"/>
              <a:t>lễ</a:t>
            </a:r>
            <a:r>
              <a:rPr lang="en-US" sz="2400"/>
              <a:t>, </a:t>
            </a:r>
            <a:r>
              <a:rPr lang="en-US" sz="2400" err="1"/>
              <a:t>cuối</a:t>
            </a:r>
            <a:r>
              <a:rPr lang="en-US" sz="2400"/>
              <a:t> </a:t>
            </a:r>
            <a:r>
              <a:rPr lang="en-US" sz="2400" err="1"/>
              <a:t>tuần</a:t>
            </a:r>
            <a:r>
              <a:rPr lang="en-US" sz="2400"/>
              <a:t>).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35658" y="2459504"/>
            <a:ext cx="961531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you</a:t>
            </a:r>
          </a:p>
          <a:p>
            <a:pPr algn="ctr"/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for Listening</a:t>
            </a:r>
            <a:endParaRPr lang="en-US" sz="6000" b="0" cap="none" spc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56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491517"/>
              </p:ext>
            </p:extLst>
          </p:nvPr>
        </p:nvGraphicFramePr>
        <p:xfrm>
          <a:off x="597159" y="2590800"/>
          <a:ext cx="82296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windspeed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gió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xe đạp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registered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đạp mà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vụ thuê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đạp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(1-12)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(2011-2012)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(0-23)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weekday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2490" y="6269750"/>
            <a:ext cx="2133600" cy="554038"/>
          </a:xfrm>
        </p:spPr>
        <p:txBody>
          <a:bodyPr/>
          <a:lstStyle/>
          <a:p>
            <a:fld id="{0F4F63AB-74FF-4D4D-9C96-7E67E70BF8FF}" type="slidenum">
              <a:rPr lang="en-US" altLang="en-US" smtClean="0"/>
              <a:t>5</a:t>
            </a:fld>
            <a:endParaRPr lang="en-US" altLang="en-US"/>
          </a:p>
        </p:txBody>
      </p:sp>
      <p:sp>
        <p:nvSpPr>
          <p:cNvPr id="4" name="Content Placeholder 3"/>
          <p:cNvSpPr txBox="1"/>
          <p:nvPr/>
        </p:nvSpPr>
        <p:spPr bwMode="auto">
          <a:xfrm>
            <a:off x="228600" y="1676400"/>
            <a:ext cx="8496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6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800" b="1"/>
              <a:t>Ý </a:t>
            </a:r>
            <a:r>
              <a:rPr lang="en-US" sz="2800" b="1" err="1"/>
              <a:t>nghĩa</a:t>
            </a:r>
            <a:r>
              <a:rPr lang="en-US" sz="2800" b="1"/>
              <a:t> </a:t>
            </a:r>
            <a:r>
              <a:rPr lang="en-US" sz="2800" b="1" err="1"/>
              <a:t>của</a:t>
            </a:r>
            <a:r>
              <a:rPr lang="en-US" sz="2800" b="1"/>
              <a:t> </a:t>
            </a:r>
            <a:r>
              <a:rPr lang="en-US" sz="2800" b="1" err="1"/>
              <a:t>các</a:t>
            </a:r>
            <a:r>
              <a:rPr lang="en-US" sz="2800" b="1"/>
              <a:t> </a:t>
            </a:r>
            <a:r>
              <a:rPr lang="en-US" sz="2800" b="1" err="1"/>
              <a:t>đặc</a:t>
            </a:r>
            <a:r>
              <a:rPr lang="en-US" sz="2800" b="1"/>
              <a:t> </a:t>
            </a:r>
            <a:r>
              <a:rPr lang="en-US" sz="2800" b="1" err="1"/>
              <a:t>trưng</a:t>
            </a:r>
            <a:r>
              <a:rPr lang="en-US" sz="2800" b="1"/>
              <a:t>:</a:t>
            </a: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lnSpc>
                <a:spcPct val="150000"/>
              </a:lnSpc>
              <a:buFontTx/>
              <a:buNone/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44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6</a:t>
            </a:fld>
            <a:endParaRPr lang="en-US" altLang="en-US"/>
          </a:p>
        </p:txBody>
      </p:sp>
      <p:pic>
        <p:nvPicPr>
          <p:cNvPr id="6" name="Picture 5" descr="A screenshot of a computer screen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41379"/>
            <a:ext cx="6553200" cy="3881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1" y="6022975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</a:t>
            </a:r>
            <a:r>
              <a:rPr lang="en-US" sz="3200" err="1"/>
              <a:t>Phân</a:t>
            </a:r>
            <a:r>
              <a:rPr lang="en-US" sz="3200"/>
              <a:t> </a:t>
            </a:r>
            <a:r>
              <a:rPr lang="en-US" sz="3200" err="1"/>
              <a:t>tích</a:t>
            </a:r>
            <a:r>
              <a:rPr lang="en-US" sz="3200"/>
              <a:t> </a:t>
            </a:r>
            <a:r>
              <a:rPr lang="en-US" sz="3200" err="1"/>
              <a:t>dữ</a:t>
            </a:r>
            <a:r>
              <a:rPr lang="en-US" sz="3200"/>
              <a:t> </a:t>
            </a:r>
            <a:r>
              <a:rPr lang="en-US" sz="3200" err="1"/>
              <a:t>liệu</a:t>
            </a:r>
            <a:r>
              <a:rPr lang="en-US" sz="3200"/>
              <a:t> </a:t>
            </a:r>
            <a:r>
              <a:rPr lang="en-US" sz="3200" err="1"/>
              <a:t>và</a:t>
            </a:r>
            <a:r>
              <a:rPr lang="en-US" sz="3200"/>
              <a:t> </a:t>
            </a:r>
            <a:r>
              <a:rPr lang="en-US" sz="3200" err="1"/>
              <a:t>lựa</a:t>
            </a:r>
            <a:r>
              <a:rPr lang="en-US" sz="3200"/>
              <a:t> </a:t>
            </a:r>
            <a:r>
              <a:rPr lang="en-US" sz="3200" err="1"/>
              <a:t>chọn</a:t>
            </a:r>
            <a:r>
              <a:rPr lang="en-US" sz="3200"/>
              <a:t> </a:t>
            </a:r>
            <a:r>
              <a:rPr lang="en-US" sz="3200" err="1"/>
              <a:t>mô</a:t>
            </a:r>
            <a:r>
              <a:rPr lang="en-US" sz="3200"/>
              <a:t> </a:t>
            </a:r>
            <a:r>
              <a:rPr lang="en-US" sz="3200" err="1"/>
              <a:t>hình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1132"/>
            <a:ext cx="8229600" cy="5198268"/>
          </a:xfrm>
        </p:spPr>
        <p:txBody>
          <a:bodyPr/>
          <a:lstStyle/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7</a:t>
            </a:fld>
            <a:endParaRPr lang="en-US" altLang="en-US"/>
          </a:p>
        </p:txBody>
      </p:sp>
      <p:pic>
        <p:nvPicPr>
          <p:cNvPr id="5" name="Picture 4" descr="A screenshot of a computer screen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603598"/>
            <a:ext cx="2734647" cy="426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5950" y="6050044"/>
            <a:ext cx="537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050" i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1603598"/>
            <a:ext cx="25908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5326"/>
            <a:ext cx="8229600" cy="4691062"/>
          </a:xfrm>
        </p:spPr>
        <p:txBody>
          <a:bodyPr/>
          <a:lstStyle/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t>8</a:t>
            </a:fld>
            <a:endParaRPr lang="en-US" altLang="en-US"/>
          </a:p>
        </p:txBody>
      </p:sp>
      <p:pic>
        <p:nvPicPr>
          <p:cNvPr id="8" name="Picture 7" descr="A screenshot of a computer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71650"/>
            <a:ext cx="7086600" cy="42532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0800" y="60248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1969</Words>
  <Application>Microsoft Office PowerPoint</Application>
  <PresentationFormat>On-screen Show (4:3)</PresentationFormat>
  <Paragraphs>319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Algerian</vt:lpstr>
      <vt:lpstr>Arial</vt:lpstr>
      <vt:lpstr>Calibri</vt:lpstr>
      <vt:lpstr>Times New Roman</vt:lpstr>
      <vt:lpstr>Default Design</vt:lpstr>
      <vt:lpstr>Đề tài    XÂY DỰNG MÔ HÌNH­­ MÁY HỌC ĐỂ DỰ ĐOÁN SỐ LƯỢNG XE ĐẠP ĐƯỢC THUÊ   </vt:lpstr>
      <vt:lpstr>Nội Dung</vt:lpstr>
      <vt:lpstr>1. Mô tả dữ liệu</vt:lpstr>
      <vt:lpstr>2. Ý nghĩa dữ liệu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PowerPoint Presentation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6. Đánh giá mô hình  </vt:lpstr>
      <vt:lpstr>6. Đánh giá mô hình</vt:lpstr>
      <vt:lpstr>6. Đánh giá mô hình</vt:lpstr>
      <vt:lpstr>7. Kết luận và hướng phát triển</vt:lpstr>
      <vt:lpstr>7. Kết luận và hướng phát triển</vt:lpstr>
      <vt:lpstr>7. Kết luận và hướng phát triển</vt:lpstr>
      <vt:lpstr>PowerPoint Presentation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Việt Nguyễn</cp:lastModifiedBy>
  <cp:revision>188</cp:revision>
  <dcterms:created xsi:type="dcterms:W3CDTF">2008-08-06T06:37:00Z</dcterms:created>
  <dcterms:modified xsi:type="dcterms:W3CDTF">2024-04-19T03:58:12Z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6BF530664E8745A2BA33739E6B160A81_12</vt:lpwstr>
  </property>
  <property fmtid="{D5CDD505-2E9C-101B-9397-08002B2CF9AE}" pid="3" name="KSOProductBuildVer">
    <vt:lpwstr>1033-12.2.0.13110</vt:lpwstr>
  </property>
</Properties>
</file>